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3"/>
  </p:notesMasterIdLst>
  <p:sldIdLst>
    <p:sldId id="256" r:id="rId2"/>
    <p:sldId id="258" r:id="rId3"/>
    <p:sldId id="263" r:id="rId4"/>
    <p:sldId id="260" r:id="rId5"/>
    <p:sldId id="265" r:id="rId6"/>
    <p:sldId id="259" r:id="rId7"/>
    <p:sldId id="266" r:id="rId8"/>
    <p:sldId id="262" r:id="rId9"/>
    <p:sldId id="267" r:id="rId10"/>
    <p:sldId id="269" r:id="rId11"/>
    <p:sldId id="268" r:id="rId12"/>
    <p:sldId id="276" r:id="rId13"/>
    <p:sldId id="270" r:id="rId14"/>
    <p:sldId id="277" r:id="rId15"/>
    <p:sldId id="271" r:id="rId16"/>
    <p:sldId id="274" r:id="rId17"/>
    <p:sldId id="275" r:id="rId18"/>
    <p:sldId id="264" r:id="rId19"/>
    <p:sldId id="272" r:id="rId20"/>
    <p:sldId id="257" r:id="rId21"/>
    <p:sldId id="261" r:id="rId22"/>
  </p:sldIdLst>
  <p:sldSz cx="9144000" cy="6858000" type="screen4x3"/>
  <p:notesSz cx="6950075" cy="9167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378" y="-3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58391"/>
          </a:xfrm>
          <a:prstGeom prst="rect">
            <a:avLst/>
          </a:prstGeom>
        </p:spPr>
        <p:txBody>
          <a:bodyPr vert="horz" lIns="92098" tIns="46049" rIns="92098" bIns="46049" rtlCol="0"/>
          <a:lstStyle>
            <a:lvl1pPr algn="l">
              <a:defRPr sz="1200"/>
            </a:lvl1pPr>
          </a:lstStyle>
          <a:p>
            <a:endParaRPr lang="en-US"/>
          </a:p>
        </p:txBody>
      </p:sp>
      <p:sp>
        <p:nvSpPr>
          <p:cNvPr id="3" name="Date Placeholder 2"/>
          <p:cNvSpPr>
            <a:spLocks noGrp="1"/>
          </p:cNvSpPr>
          <p:nvPr>
            <p:ph type="dt" idx="1"/>
          </p:nvPr>
        </p:nvSpPr>
        <p:spPr>
          <a:xfrm>
            <a:off x="3936768" y="0"/>
            <a:ext cx="3011699" cy="458391"/>
          </a:xfrm>
          <a:prstGeom prst="rect">
            <a:avLst/>
          </a:prstGeom>
        </p:spPr>
        <p:txBody>
          <a:bodyPr vert="horz" lIns="92098" tIns="46049" rIns="92098" bIns="46049" rtlCol="0"/>
          <a:lstStyle>
            <a:lvl1pPr algn="r">
              <a:defRPr sz="1200"/>
            </a:lvl1pPr>
          </a:lstStyle>
          <a:p>
            <a:fld id="{08B4D18F-C13D-4252-B67A-28CF91DF667D}" type="datetimeFigureOut">
              <a:rPr lang="en-US" smtClean="0"/>
              <a:pPr/>
              <a:t>10/24/2010</a:t>
            </a:fld>
            <a:endParaRPr lang="en-US"/>
          </a:p>
        </p:txBody>
      </p:sp>
      <p:sp>
        <p:nvSpPr>
          <p:cNvPr id="4" name="Slide Image Placeholder 3"/>
          <p:cNvSpPr>
            <a:spLocks noGrp="1" noRot="1" noChangeAspect="1"/>
          </p:cNvSpPr>
          <p:nvPr>
            <p:ph type="sldImg" idx="2"/>
          </p:nvPr>
        </p:nvSpPr>
        <p:spPr>
          <a:xfrm>
            <a:off x="1182688" y="687388"/>
            <a:ext cx="4584700" cy="3438525"/>
          </a:xfrm>
          <a:prstGeom prst="rect">
            <a:avLst/>
          </a:prstGeom>
          <a:noFill/>
          <a:ln w="12700">
            <a:solidFill>
              <a:prstClr val="black"/>
            </a:solidFill>
          </a:ln>
        </p:spPr>
        <p:txBody>
          <a:bodyPr vert="horz" lIns="92098" tIns="46049" rIns="92098" bIns="46049" rtlCol="0" anchor="ctr"/>
          <a:lstStyle/>
          <a:p>
            <a:endParaRPr lang="en-US"/>
          </a:p>
        </p:txBody>
      </p:sp>
      <p:sp>
        <p:nvSpPr>
          <p:cNvPr id="5" name="Notes Placeholder 4"/>
          <p:cNvSpPr>
            <a:spLocks noGrp="1"/>
          </p:cNvSpPr>
          <p:nvPr>
            <p:ph type="body" sz="quarter" idx="3"/>
          </p:nvPr>
        </p:nvSpPr>
        <p:spPr>
          <a:xfrm>
            <a:off x="695008" y="4354711"/>
            <a:ext cx="5560060" cy="4125516"/>
          </a:xfrm>
          <a:prstGeom prst="rect">
            <a:avLst/>
          </a:prstGeom>
        </p:spPr>
        <p:txBody>
          <a:bodyPr vert="horz" lIns="92098" tIns="46049" rIns="92098" bIns="460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07831"/>
            <a:ext cx="3011699" cy="458391"/>
          </a:xfrm>
          <a:prstGeom prst="rect">
            <a:avLst/>
          </a:prstGeom>
        </p:spPr>
        <p:txBody>
          <a:bodyPr vert="horz" lIns="92098" tIns="46049" rIns="92098" bIns="46049"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07831"/>
            <a:ext cx="3011699" cy="458391"/>
          </a:xfrm>
          <a:prstGeom prst="rect">
            <a:avLst/>
          </a:prstGeom>
        </p:spPr>
        <p:txBody>
          <a:bodyPr vert="horz" lIns="92098" tIns="46049" rIns="92098" bIns="46049" rtlCol="0" anchor="b"/>
          <a:lstStyle>
            <a:lvl1pPr algn="r">
              <a:defRPr sz="1200"/>
            </a:lvl1pPr>
          </a:lstStyle>
          <a:p>
            <a:fld id="{7CAC9395-6423-4A87-8D3D-6EA88E1B3E1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D225927-DBAD-407A-8908-FD8A7AA0BABE}" type="datetime1">
              <a:rPr lang="en-US" smtClean="0"/>
              <a:pPr/>
              <a:t>10/24/2010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9410C5-512D-4D83-BD46-B314A9EC1489}" type="datetime1">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8E1765-9CBB-4557-9B32-1B06F82742CA}" type="datetime1">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FCD1EE-3189-48B5-981C-E7E36EB2E8F7}" type="datetime1">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05303" y="6360704"/>
            <a:ext cx="762000" cy="365125"/>
          </a:xfrm>
        </p:spPr>
        <p:txBody>
          <a:bodyPr/>
          <a:lstStyle/>
          <a:p>
            <a:fld id="{B6F15528-21DE-4FAA-801E-634DDDAF4B2B}" type="slidenum">
              <a:rPr lang="en-US" smtClean="0"/>
              <a:pPr/>
              <a:t>‹#›</a:t>
            </a:fld>
            <a:endParaRPr lang="en-US"/>
          </a:p>
        </p:txBody>
      </p:sp>
      <p:pic>
        <p:nvPicPr>
          <p:cNvPr id="7" name="Picture 6" descr="Broken Ministries Logo.gif"/>
          <p:cNvPicPr>
            <a:picLocks noChangeAspect="1"/>
          </p:cNvPicPr>
          <p:nvPr userDrawn="1"/>
        </p:nvPicPr>
        <p:blipFill>
          <a:blip r:embed="rId2" cstate="print"/>
          <a:stretch>
            <a:fillRect/>
          </a:stretch>
        </p:blipFill>
        <p:spPr>
          <a:xfrm>
            <a:off x="7543800" y="5791200"/>
            <a:ext cx="1447800" cy="95819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1DCBEF-16DC-45E4-BE62-54E9C0719F11}" type="datetime1">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1BD2F3-6D7F-4F1D-8E3E-B9252C379862}" type="datetime1">
              <a:rPr lang="en-US" smtClean="0"/>
              <a:pPr/>
              <a:t>10/24/2010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45710A-7013-47E1-B1DD-98D8CFB65C1F}" type="datetime1">
              <a:rPr lang="en-US" smtClean="0"/>
              <a:pPr/>
              <a:t>10/24/2010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3569D41-F4FC-4485-A0E4-69BD55682DF1}" type="datetime1">
              <a:rPr lang="en-US" smtClean="0"/>
              <a:pPr/>
              <a:t>10/24/2010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FC5E8-12AE-42C9-9871-8E224E253BBA}" type="datetime1">
              <a:rPr lang="en-US" smtClean="0"/>
              <a:pPr/>
              <a:t>10/24/2010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C79545-7985-4802-A969-0EEAEC56448C}" type="datetime1">
              <a:rPr lang="en-US" smtClean="0"/>
              <a:pPr/>
              <a:t>10/24/2010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497C26-4DA3-4752-83C2-71D63E6B7A4E}" type="datetime1">
              <a:rPr lang="en-US" smtClean="0"/>
              <a:pPr/>
              <a:t>10/24/2010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A1DEF07-A61A-457B-971E-03C8C281862C}" type="datetime1">
              <a:rPr lang="en-US" smtClean="0"/>
              <a:pPr/>
              <a:t>10/24/2010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jpeg"/><Relationship Id="rId2" Type="http://schemas.openxmlformats.org/officeDocument/2006/relationships/image" Target="../media/image4.png"/><Relationship Id="rId16" Type="http://schemas.openxmlformats.org/officeDocument/2006/relationships/image" Target="../media/image18.gif"/><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a:t>
            </a:r>
            <a:br>
              <a:rPr lang="en-US" dirty="0" smtClean="0"/>
            </a:br>
            <a:r>
              <a:rPr lang="en-US" dirty="0" smtClean="0"/>
              <a:t>Broken Ministries</a:t>
            </a:r>
            <a:endParaRPr lang="en-US" dirty="0"/>
          </a:p>
        </p:txBody>
      </p:sp>
      <p:pic>
        <p:nvPicPr>
          <p:cNvPr id="4" name="Picture 3" descr="Broken Ministries Logo.gif"/>
          <p:cNvPicPr>
            <a:picLocks noChangeAspect="1"/>
          </p:cNvPicPr>
          <p:nvPr/>
        </p:nvPicPr>
        <p:blipFill>
          <a:blip r:embed="rId2" cstate="print"/>
          <a:stretch>
            <a:fillRect/>
          </a:stretch>
        </p:blipFill>
        <p:spPr>
          <a:xfrm>
            <a:off x="457200" y="3124200"/>
            <a:ext cx="5257800" cy="3479748"/>
          </a:xfrm>
          <a:prstGeom prst="rect">
            <a:avLst/>
          </a:prstGeom>
        </p:spPr>
      </p:pic>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a Small (Peer) Group</a:t>
            </a:r>
            <a:endParaRPr lang="en-US" dirty="0"/>
          </a:p>
        </p:txBody>
      </p:sp>
      <p:sp>
        <p:nvSpPr>
          <p:cNvPr id="3" name="Content Placeholder 2"/>
          <p:cNvSpPr>
            <a:spLocks noGrp="1"/>
          </p:cNvSpPr>
          <p:nvPr>
            <p:ph idx="1"/>
          </p:nvPr>
        </p:nvSpPr>
        <p:spPr>
          <a:xfrm>
            <a:off x="457200" y="1935480"/>
            <a:ext cx="8229600" cy="4312920"/>
          </a:xfrm>
        </p:spPr>
        <p:txBody>
          <a:bodyPr numCol="1">
            <a:normAutofit fontScale="92500"/>
          </a:bodyPr>
          <a:lstStyle/>
          <a:p>
            <a:pPr>
              <a:buFontTx/>
              <a:buChar char="-"/>
            </a:pPr>
            <a:r>
              <a:rPr lang="en-US" dirty="0" smtClean="0"/>
              <a:t>Mini-church – gathers to perform at a minimum these three things</a:t>
            </a:r>
          </a:p>
          <a:p>
            <a:pPr lvl="1">
              <a:buFontTx/>
              <a:buChar char="-"/>
            </a:pPr>
            <a:r>
              <a:rPr lang="en-US" dirty="0" smtClean="0"/>
              <a:t>Worship (meet with the transcendent God)</a:t>
            </a:r>
          </a:p>
          <a:p>
            <a:pPr lvl="1">
              <a:buFontTx/>
              <a:buChar char="-"/>
            </a:pPr>
            <a:r>
              <a:rPr lang="en-US" dirty="0" smtClean="0"/>
              <a:t>Prayer (bring up our requests to the Father)</a:t>
            </a:r>
          </a:p>
          <a:p>
            <a:pPr lvl="1">
              <a:buFontTx/>
              <a:buChar char="-"/>
            </a:pPr>
            <a:r>
              <a:rPr lang="en-US" dirty="0" smtClean="0"/>
              <a:t>Come together (form/foster community)</a:t>
            </a:r>
          </a:p>
          <a:p>
            <a:pPr lvl="1">
              <a:buNone/>
            </a:pPr>
            <a:r>
              <a:rPr lang="en-US" dirty="0" smtClean="0"/>
              <a:t>(These are the rights of a Christian and a Church, so let’s do it boldly!)</a:t>
            </a:r>
          </a:p>
          <a:p>
            <a:pPr>
              <a:buFontTx/>
              <a:buChar char="-"/>
            </a:pPr>
            <a:r>
              <a:rPr lang="en-US" dirty="0" smtClean="0"/>
              <a:t>Plan and develop the ministry toward the people of your context (it should aim to be a standalone ministry)</a:t>
            </a:r>
          </a:p>
          <a:p>
            <a:pPr lvl="1">
              <a:buFontTx/>
              <a:buChar char="-"/>
            </a:pPr>
            <a:r>
              <a:rPr lang="en-US" dirty="0" err="1" smtClean="0"/>
              <a:t>Eg</a:t>
            </a:r>
            <a:r>
              <a:rPr lang="en-US" dirty="0" smtClean="0"/>
              <a:t>. High school guys, Korean-speaking immigrants, People struggling through difficult economy, etc</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of General Leaders</a:t>
            </a:r>
            <a:endParaRPr lang="en-US" dirty="0"/>
          </a:p>
        </p:txBody>
      </p:sp>
      <p:sp>
        <p:nvSpPr>
          <p:cNvPr id="3" name="Content Placeholder 2"/>
          <p:cNvSpPr>
            <a:spLocks noGrp="1"/>
          </p:cNvSpPr>
          <p:nvPr>
            <p:ph idx="1"/>
          </p:nvPr>
        </p:nvSpPr>
        <p:spPr>
          <a:xfrm>
            <a:off x="457200" y="1935480"/>
            <a:ext cx="8229600" cy="4312920"/>
          </a:xfrm>
        </p:spPr>
        <p:txBody>
          <a:bodyPr numCol="1">
            <a:normAutofit lnSpcReduction="10000"/>
          </a:bodyPr>
          <a:lstStyle/>
          <a:p>
            <a:pPr>
              <a:buNone/>
            </a:pPr>
            <a:r>
              <a:rPr lang="en-US" dirty="0" smtClean="0"/>
              <a:t>-Characteristics of a leader</a:t>
            </a:r>
          </a:p>
          <a:p>
            <a:pPr>
              <a:buNone/>
            </a:pPr>
            <a:r>
              <a:rPr lang="en-US" dirty="0" smtClean="0"/>
              <a:t>-- One who loves God</a:t>
            </a:r>
            <a:br>
              <a:rPr lang="en-US" dirty="0" smtClean="0"/>
            </a:br>
            <a:r>
              <a:rPr lang="en-US" dirty="0" smtClean="0"/>
              <a:t>(has received the compassion of Jesus)</a:t>
            </a:r>
          </a:p>
          <a:p>
            <a:pPr>
              <a:buNone/>
            </a:pPr>
            <a:r>
              <a:rPr lang="en-US" dirty="0" smtClean="0"/>
              <a:t>-- One who loves others</a:t>
            </a:r>
            <a:br>
              <a:rPr lang="en-US" dirty="0" smtClean="0"/>
            </a:br>
            <a:r>
              <a:rPr lang="en-US" dirty="0" smtClean="0"/>
              <a:t>(desires to be compassionate toward others from the compassion he has received)</a:t>
            </a:r>
          </a:p>
          <a:p>
            <a:pPr>
              <a:buNone/>
            </a:pPr>
            <a:endParaRPr lang="en-US" dirty="0" smtClean="0"/>
          </a:p>
          <a:p>
            <a:pPr>
              <a:buNone/>
            </a:pPr>
            <a:r>
              <a:rPr lang="en-US" dirty="0" smtClean="0"/>
              <a:t>Each member should seek to </a:t>
            </a:r>
            <a:r>
              <a:rPr lang="en-US" b="1" dirty="0" smtClean="0"/>
              <a:t>lead</a:t>
            </a:r>
            <a:r>
              <a:rPr lang="en-US" dirty="0" smtClean="0"/>
              <a:t> small (peer) groups as we continue to grow:</a:t>
            </a:r>
          </a:p>
          <a:p>
            <a:pPr>
              <a:buNone/>
            </a:pPr>
            <a:r>
              <a:rPr lang="en-US" dirty="0" smtClean="0"/>
              <a:t>	- This requires us to seek holiness, attractive lifestyle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Mindset of a Fisherman</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Hunters go after certain people/groups and shoots and leaves.</a:t>
            </a:r>
          </a:p>
          <a:p>
            <a:pPr>
              <a:buFontTx/>
              <a:buChar char="-"/>
            </a:pPr>
            <a:r>
              <a:rPr lang="en-US" dirty="0" smtClean="0"/>
              <a:t>Street Evangelism</a:t>
            </a:r>
          </a:p>
          <a:p>
            <a:pPr>
              <a:buFontTx/>
              <a:buChar char="-"/>
            </a:pPr>
            <a:r>
              <a:rPr lang="en-US" dirty="0" smtClean="0"/>
              <a:t>Just our group of friends</a:t>
            </a:r>
          </a:p>
          <a:p>
            <a:pPr>
              <a:buFontTx/>
              <a:buChar char="-"/>
            </a:pPr>
            <a:r>
              <a:rPr lang="en-US" dirty="0" smtClean="0"/>
              <a:t>Come believe in Jesus because I DO! just doesn't cut it.</a:t>
            </a:r>
          </a:p>
          <a:p>
            <a:pPr>
              <a:buNone/>
            </a:pPr>
            <a:endParaRPr lang="en-US" dirty="0" smtClean="0"/>
          </a:p>
          <a:p>
            <a:pPr>
              <a:buNone/>
            </a:pPr>
            <a:r>
              <a:rPr lang="en-US" dirty="0" smtClean="0"/>
              <a:t>Fishermen wait patiently,</a:t>
            </a:r>
          </a:p>
          <a:p>
            <a:pPr>
              <a:buFontTx/>
              <a:buChar char="-"/>
            </a:pPr>
            <a:r>
              <a:rPr lang="en-US" dirty="0" smtClean="0"/>
              <a:t>They have the mindset that when the fish desire to be caught, they will come.</a:t>
            </a:r>
          </a:p>
          <a:p>
            <a:pPr>
              <a:buFontTx/>
              <a:buChar char="-"/>
            </a:pPr>
            <a:r>
              <a:rPr lang="en-US" dirty="0" smtClean="0"/>
              <a:t>Fishermen are well aware of their pond and the kinds of things the fishes go through</a:t>
            </a:r>
            <a:br>
              <a:rPr lang="en-US" dirty="0" smtClean="0"/>
            </a:br>
            <a:r>
              <a:rPr lang="en-US" dirty="0" smtClean="0"/>
              <a:t>(This requires study and insertion into the contexts of the people)</a:t>
            </a:r>
          </a:p>
          <a:p>
            <a:pPr>
              <a:buFontTx/>
              <a:buChar char="-"/>
            </a:pPr>
            <a:r>
              <a:rPr lang="en-US" dirty="0" smtClean="0"/>
              <a:t>Fishermen use the right baits for the right fish, so that they can come when ready</a:t>
            </a:r>
            <a:br>
              <a:rPr lang="en-US" dirty="0" smtClean="0"/>
            </a:br>
            <a:r>
              <a:rPr lang="en-US" dirty="0" smtClean="0"/>
              <a:t>(This requires a holy, attractive lifestyle to make this possible)</a:t>
            </a:r>
          </a:p>
          <a:p>
            <a:pPr lvl="1">
              <a:buFontTx/>
              <a:buChar char="-"/>
            </a:pPr>
            <a:r>
              <a:rPr lang="en-US" dirty="0" smtClean="0"/>
              <a:t>So, if you tell people to come to church, but you curse people, hurt them, offend them in your daily lives, there's very little chance you'll catch fish.</a:t>
            </a:r>
          </a:p>
          <a:p>
            <a:pPr lvl="1">
              <a:buFontTx/>
              <a:buChar char="-"/>
            </a:pPr>
            <a:r>
              <a:rPr lang="en-US" dirty="0" smtClean="0"/>
              <a:t>When in times of crises, can people depend on you? Are you trustworthy? Reliable? A person of God (at least in their eyes?)</a:t>
            </a:r>
          </a:p>
          <a:p>
            <a:pPr>
              <a:buNone/>
            </a:pPr>
            <a:endParaRPr lang="en-US" dirty="0" smtClean="0"/>
          </a:p>
          <a:p>
            <a:pPr>
              <a:buNone/>
            </a:pPr>
            <a:r>
              <a:rPr lang="en-US" dirty="0" smtClean="0"/>
              <a:t>People may not claim to seek God regularly, but as crises happen in their lives, they are looking for a solution, an answer to their life’s problems. When they do, let’s be ready to welcome them into our community,  showing acceptance, and a chance for God to work in their lives.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Examples of Ministries for Social Justice</a:t>
            </a:r>
            <a:endParaRPr lang="en-US" sz="4000" dirty="0"/>
          </a:p>
        </p:txBody>
      </p:sp>
      <p:sp>
        <p:nvSpPr>
          <p:cNvPr id="3" name="Content Placeholder 2"/>
          <p:cNvSpPr>
            <a:spLocks noGrp="1"/>
          </p:cNvSpPr>
          <p:nvPr>
            <p:ph idx="1"/>
          </p:nvPr>
        </p:nvSpPr>
        <p:spPr>
          <a:xfrm>
            <a:off x="381000" y="1935480"/>
            <a:ext cx="8305800" cy="4389120"/>
          </a:xfrm>
        </p:spPr>
        <p:txBody>
          <a:bodyPr/>
          <a:lstStyle/>
          <a:p>
            <a:pPr>
              <a:buNone/>
            </a:pPr>
            <a:r>
              <a:rPr lang="en-US" dirty="0" smtClean="0"/>
              <a:t>At-risk youths (http://www.breakawayoutreach.com)</a:t>
            </a:r>
          </a:p>
          <a:p>
            <a:pPr>
              <a:buNone/>
            </a:pPr>
            <a:r>
              <a:rPr lang="en-US" dirty="0" smtClean="0"/>
              <a:t>Human Trafficking (http://www.love146.org)</a:t>
            </a:r>
          </a:p>
          <a:p>
            <a:pPr>
              <a:buNone/>
            </a:pPr>
            <a:r>
              <a:rPr lang="en-US" dirty="0" smtClean="0"/>
              <a:t>Prison Ministries (http://www.prisonfellowship.org)</a:t>
            </a:r>
          </a:p>
          <a:p>
            <a:pPr>
              <a:buNone/>
            </a:pPr>
            <a:r>
              <a:rPr lang="en-US" dirty="0" smtClean="0"/>
              <a:t>Hungry/Starving Children (http://www.compassion.org)</a:t>
            </a:r>
          </a:p>
          <a:p>
            <a:pPr>
              <a:buNone/>
            </a:pPr>
            <a:endParaRPr lang="en-US" dirty="0" smtClean="0"/>
          </a:p>
          <a:p>
            <a:pPr>
              <a:buNone/>
            </a:pPr>
            <a:r>
              <a:rPr lang="en-US" b="1" dirty="0" smtClean="0">
                <a:solidFill>
                  <a:srgbClr val="00B050"/>
                </a:solidFill>
              </a:rPr>
              <a:t>We should always strive to support these missions, but our primary goal should be those of our own contexts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Ministry of Lay People?</a:t>
            </a:r>
            <a:endParaRPr lang="en-US" dirty="0"/>
          </a:p>
        </p:txBody>
      </p:sp>
      <p:sp>
        <p:nvSpPr>
          <p:cNvPr id="3" name="Content Placeholder 2"/>
          <p:cNvSpPr>
            <a:spLocks noGrp="1"/>
          </p:cNvSpPr>
          <p:nvPr>
            <p:ph idx="1"/>
          </p:nvPr>
        </p:nvSpPr>
        <p:spPr/>
        <p:txBody>
          <a:bodyPr/>
          <a:lstStyle/>
          <a:p>
            <a:pPr>
              <a:buNone/>
            </a:pPr>
            <a:r>
              <a:rPr lang="en-US" dirty="0" smtClean="0"/>
              <a:t>Lay people are better situated to reach the lost than pastors because:</a:t>
            </a:r>
          </a:p>
          <a:p>
            <a:pPr>
              <a:buFontTx/>
              <a:buChar char="-"/>
            </a:pPr>
            <a:r>
              <a:rPr lang="en-US" dirty="0" smtClean="0"/>
              <a:t>Insertion to non-Christian contexts</a:t>
            </a:r>
          </a:p>
          <a:p>
            <a:pPr>
              <a:buFontTx/>
              <a:buChar char="-"/>
            </a:pPr>
            <a:r>
              <a:rPr lang="en-US" dirty="0" smtClean="0"/>
              <a:t>Some financially capable to provide for needs</a:t>
            </a:r>
          </a:p>
          <a:p>
            <a:pPr>
              <a:buFontTx/>
              <a:buChar char="-"/>
            </a:pPr>
            <a:r>
              <a:rPr lang="en-US" dirty="0" smtClean="0"/>
              <a:t>It is a role of a Christian, not of a pastor, to make disciples of all nation (pastors’ roles are to equip the Christians to go forth and fulfill the Commission)</a:t>
            </a:r>
          </a:p>
          <a:p>
            <a:pPr>
              <a:buNone/>
            </a:pP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are we going? (Long-run)</a:t>
            </a:r>
            <a:endParaRPr lang="en-US" dirty="0"/>
          </a:p>
        </p:txBody>
      </p:sp>
      <p:sp>
        <p:nvSpPr>
          <p:cNvPr id="3" name="Content Placeholder 2"/>
          <p:cNvSpPr>
            <a:spLocks noGrp="1"/>
          </p:cNvSpPr>
          <p:nvPr>
            <p:ph idx="1"/>
          </p:nvPr>
        </p:nvSpPr>
        <p:spPr/>
        <p:txBody>
          <a:bodyPr>
            <a:normAutofit/>
          </a:bodyPr>
          <a:lstStyle/>
          <a:p>
            <a:pPr>
              <a:buNone/>
            </a:pPr>
            <a:r>
              <a:rPr lang="en-US" u="sng" dirty="0" smtClean="0"/>
              <a:t>Three directions</a:t>
            </a:r>
          </a:p>
          <a:p>
            <a:pPr>
              <a:buNone/>
            </a:pPr>
            <a:r>
              <a:rPr lang="en-US" dirty="0" smtClean="0"/>
              <a:t>1. Building Database of pastors </a:t>
            </a:r>
            <a:r>
              <a:rPr lang="en-US" b="1" dirty="0" smtClean="0"/>
              <a:t>(Need to be done with collaboration with other pastors in the area)</a:t>
            </a:r>
            <a:r>
              <a:rPr lang="en-US" dirty="0" smtClean="0"/>
              <a:t/>
            </a:r>
            <a:br>
              <a:rPr lang="en-US" dirty="0" smtClean="0"/>
            </a:br>
            <a:r>
              <a:rPr lang="en-US" dirty="0" smtClean="0"/>
              <a:t>(to seek collaboration with the local churches)</a:t>
            </a:r>
          </a:p>
          <a:p>
            <a:pPr>
              <a:buNone/>
            </a:pPr>
            <a:r>
              <a:rPr lang="en-US" dirty="0" smtClean="0"/>
              <a:t>2. Building Database of the broken </a:t>
            </a:r>
            <a:r>
              <a:rPr lang="en-US" b="1" dirty="0" smtClean="0"/>
              <a:t>(Something our ministry should build together)</a:t>
            </a:r>
            <a:r>
              <a:rPr lang="en-US" dirty="0" smtClean="0"/>
              <a:t/>
            </a:r>
            <a:br>
              <a:rPr lang="en-US" dirty="0" smtClean="0"/>
            </a:br>
            <a:r>
              <a:rPr lang="en-US" dirty="0" smtClean="0"/>
              <a:t>(to seek out the needs of the people, especially within our local areas)</a:t>
            </a:r>
          </a:p>
          <a:p>
            <a:pPr>
              <a:buNone/>
            </a:pPr>
            <a:r>
              <a:rPr lang="en-US" dirty="0" smtClean="0"/>
              <a:t>3. Building our organization/ministries </a:t>
            </a:r>
            <a:r>
              <a:rPr lang="en-US" b="1" dirty="0" smtClean="0"/>
              <a:t>(Our First Priority) - </a:t>
            </a:r>
            <a:r>
              <a:rPr lang="en-US" dirty="0" smtClean="0"/>
              <a:t>(this meeting and others like it!)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Initial Goal</a:t>
            </a:r>
            <a:endParaRPr lang="en-US" dirty="0"/>
          </a:p>
        </p:txBody>
      </p:sp>
      <p:sp>
        <p:nvSpPr>
          <p:cNvPr id="3" name="Content Placeholder 2"/>
          <p:cNvSpPr>
            <a:spLocks noGrp="1"/>
          </p:cNvSpPr>
          <p:nvPr>
            <p:ph idx="1"/>
          </p:nvPr>
        </p:nvSpPr>
        <p:spPr/>
        <p:txBody>
          <a:bodyPr>
            <a:normAutofit/>
          </a:bodyPr>
          <a:lstStyle/>
          <a:p>
            <a:r>
              <a:rPr lang="en-US" dirty="0" smtClean="0"/>
              <a:t>Community (How can we build an environment where people can feel like they fit in)</a:t>
            </a:r>
          </a:p>
          <a:p>
            <a:pPr lvl="1"/>
            <a:r>
              <a:rPr lang="en-US" sz="2000" dirty="0" smtClean="0"/>
              <a:t>They are comfortable and feel accepted</a:t>
            </a:r>
          </a:p>
          <a:p>
            <a:pPr lvl="1"/>
            <a:r>
              <a:rPr lang="en-US" sz="2000" dirty="0" smtClean="0"/>
              <a:t>They can talk about their personal flaws to </a:t>
            </a:r>
            <a:r>
              <a:rPr lang="en-US" sz="2000" b="1" dirty="0" smtClean="0"/>
              <a:t>some</a:t>
            </a:r>
            <a:r>
              <a:rPr lang="en-US" sz="2000" dirty="0" smtClean="0"/>
              <a:t> people in the group – they are able to build long-term friendships</a:t>
            </a:r>
          </a:p>
          <a:p>
            <a:pPr lvl="1"/>
            <a:r>
              <a:rPr lang="en-US" sz="2000" dirty="0" smtClean="0"/>
              <a:t>They can say “you guys got my back”</a:t>
            </a:r>
          </a:p>
          <a:p>
            <a:pPr lvl="1"/>
            <a:r>
              <a:rPr lang="en-US" sz="2000" dirty="0" smtClean="0"/>
              <a:t>Communication is open and always viable (not just Sundays)</a:t>
            </a:r>
          </a:p>
          <a:p>
            <a:r>
              <a:rPr lang="en-US" dirty="0" smtClean="0"/>
              <a:t>Your context (What kinds of people do you relate to? What are their hurts/pains/brokenness?)</a:t>
            </a:r>
          </a:p>
          <a:p>
            <a:pPr lvl="1"/>
            <a:r>
              <a:rPr lang="en-US" sz="2000" dirty="0" smtClean="0"/>
              <a:t>Consider your own brokenness. What kinds of experiences have you gone through that allows you to relate to others?</a:t>
            </a:r>
          </a:p>
          <a:p>
            <a:endParaRPr lang="en-US" sz="22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Build relationships, form community</a:t>
            </a:r>
          </a:p>
          <a:p>
            <a:pPr lvl="1"/>
            <a:r>
              <a:rPr lang="en-US" dirty="0" smtClean="0"/>
              <a:t>People are looking for reliable relationships (think about it), but are often broken because</a:t>
            </a:r>
          </a:p>
          <a:p>
            <a:pPr lvl="2"/>
            <a:r>
              <a:rPr lang="en-US" dirty="0" smtClean="0"/>
              <a:t>People have often hurt them, not been reliable, been selfish</a:t>
            </a:r>
          </a:p>
          <a:p>
            <a:pPr lvl="2"/>
            <a:r>
              <a:rPr lang="en-US" dirty="0" smtClean="0"/>
              <a:t>They look for safe relationships, a place to be popular and made known – they feel rejected as the Internet cannot satisfy</a:t>
            </a:r>
          </a:p>
          <a:p>
            <a:pPr lvl="2">
              <a:buNone/>
            </a:pPr>
            <a:r>
              <a:rPr lang="en-US" dirty="0" smtClean="0"/>
              <a:t>(Break down of our communities)</a:t>
            </a:r>
          </a:p>
          <a:p>
            <a:pPr>
              <a:buNone/>
            </a:pPr>
            <a:endParaRPr lang="en-US" sz="2000" dirty="0" smtClean="0"/>
          </a:p>
          <a:p>
            <a:pPr>
              <a:buNone/>
            </a:pPr>
            <a:r>
              <a:rPr lang="en-US" sz="2000" dirty="0" smtClean="0"/>
              <a:t>How can we now rebuild this broken community?</a:t>
            </a:r>
          </a:p>
          <a:p>
            <a:pPr>
              <a:buNone/>
            </a:pPr>
            <a:r>
              <a:rPr lang="en-US" sz="2000" dirty="0" smtClean="0"/>
              <a:t>How can we improve our own relationships?</a:t>
            </a:r>
          </a:p>
          <a:p>
            <a:pPr>
              <a:buNone/>
            </a:pPr>
            <a:r>
              <a:rPr lang="en-US" sz="2000" dirty="0" smtClean="0"/>
              <a:t>How can we make our constant communication work? </a:t>
            </a:r>
            <a:r>
              <a:rPr lang="en-US" sz="1700" dirty="0" smtClean="0"/>
              <a:t>(if we can’t be a community, how can we expect others to join us to take part in this community?)</a:t>
            </a:r>
            <a:endParaRPr lang="en-US" sz="2000" dirty="0" smtClean="0"/>
          </a:p>
          <a:p>
            <a:pPr>
              <a:buNone/>
            </a:pPr>
            <a:r>
              <a:rPr lang="en-US" sz="2000" b="1" dirty="0" smtClean="0"/>
              <a:t>(For Christians)</a:t>
            </a:r>
            <a:r>
              <a:rPr lang="en-US" sz="2000" dirty="0" smtClean="0"/>
              <a:t> How can we strive to live a faithful, attractive lifestyle?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did this ministry come about?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Logic doesn’t  lead to faith. There is no evidence great enough to cause faith – only an encounter with, experience of God can bring us to repentance</a:t>
            </a:r>
          </a:p>
          <a:p>
            <a:r>
              <a:rPr lang="en-US" dirty="0" smtClean="0"/>
              <a:t>It’s through our surrender of our brokenness that God can enter and work in us.</a:t>
            </a:r>
          </a:p>
          <a:p>
            <a:r>
              <a:rPr lang="en-US" dirty="0" smtClean="0"/>
              <a:t>When we meet the Holy God, he exposes us of our sins; then he restores us, heals us, and changes our lives to be people of faith</a:t>
            </a:r>
          </a:p>
          <a:p>
            <a:r>
              <a:rPr lang="en-US" dirty="0" smtClean="0"/>
              <a:t>With this compassion, we ought to go forth into the world and love others</a:t>
            </a:r>
          </a:p>
          <a:p>
            <a:r>
              <a:rPr lang="en-US" b="1" dirty="0" smtClean="0"/>
              <a:t>Only you can connect to those of your own contexts!</a:t>
            </a:r>
          </a:p>
          <a:p>
            <a:r>
              <a:rPr lang="en-US" dirty="0" smtClean="0"/>
              <a:t>Pastors have the roles to equip people to do ministry; the lay people have roles to bring people to Christ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We welcome everyone into the family of God regardless of one’s past, wrongs, or failures.</a:t>
            </a:r>
            <a:br>
              <a:rPr lang="en-US" dirty="0" smtClean="0"/>
            </a:br>
            <a:r>
              <a:rPr lang="en-US" dirty="0" smtClean="0"/>
              <a:t>(That’s what Jesus does for us)</a:t>
            </a:r>
          </a:p>
          <a:p>
            <a:pPr>
              <a:buNone/>
            </a:pPr>
            <a:endParaRPr lang="en-US" dirty="0" smtClean="0"/>
          </a:p>
          <a:p>
            <a:pPr>
              <a:buNone/>
            </a:pPr>
            <a:r>
              <a:rPr lang="en-US" dirty="0" smtClean="0"/>
              <a:t>Before Jesus took up the cross to die for our sins, he broke bread and shared wine to signify unity through communion.</a:t>
            </a:r>
          </a:p>
          <a:p>
            <a:pPr>
              <a:buNone/>
            </a:pPr>
            <a:endParaRPr lang="en-US" sz="2800" dirty="0" smtClean="0"/>
          </a:p>
          <a:p>
            <a:pPr>
              <a:buNone/>
            </a:pPr>
            <a:r>
              <a:rPr lang="en-US" sz="2800" dirty="0" smtClean="0"/>
              <a:t>We are one</a:t>
            </a:r>
            <a:endParaRPr lang="en-US" dirty="0" smtClean="0"/>
          </a:p>
          <a:p>
            <a:pPr>
              <a:buFontTx/>
              <a:buChar char="-"/>
            </a:pPr>
            <a:r>
              <a:rPr lang="en-US" sz="2400" dirty="0" smtClean="0"/>
              <a:t>Through the body of Christ (symbolized by the bread)</a:t>
            </a:r>
          </a:p>
          <a:p>
            <a:pPr>
              <a:buFontTx/>
              <a:buChar char="-"/>
            </a:pPr>
            <a:r>
              <a:rPr lang="en-US" sz="2400" dirty="0" smtClean="0"/>
              <a:t>Through forgiveness of sins through His blood (wine)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Broken Ministries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t>Broken ministries</a:t>
            </a:r>
            <a:r>
              <a:rPr lang="en-US" dirty="0" smtClean="0"/>
              <a:t> is a set of </a:t>
            </a:r>
            <a:r>
              <a:rPr lang="en-US" b="1" dirty="0" smtClean="0"/>
              <a:t>lay ministries </a:t>
            </a:r>
            <a:r>
              <a:rPr lang="en-US" dirty="0" smtClean="0"/>
              <a:t>that seek to meet the needs of the </a:t>
            </a:r>
            <a:r>
              <a:rPr lang="en-US" dirty="0" smtClean="0"/>
              <a:t>broken people</a:t>
            </a:r>
            <a:r>
              <a:rPr lang="en-US" b="1" dirty="0" smtClean="0"/>
              <a:t> </a:t>
            </a:r>
            <a:r>
              <a:rPr lang="en-US" b="1" dirty="0" smtClean="0"/>
              <a:t>from our own contexts</a:t>
            </a:r>
            <a:r>
              <a:rPr lang="en-US" dirty="0" smtClean="0"/>
              <a:t> </a:t>
            </a:r>
            <a:r>
              <a:rPr lang="en-US" dirty="0" smtClean="0"/>
              <a:t>with hope and intent that </a:t>
            </a:r>
            <a:r>
              <a:rPr lang="en-US" b="1" dirty="0" smtClean="0"/>
              <a:t>God would encounter them personally</a:t>
            </a:r>
            <a:r>
              <a:rPr lang="en-US" dirty="0" smtClean="0"/>
              <a:t> in their brokenness and make them followers of Christ. </a:t>
            </a:r>
            <a:endParaRPr lang="en-US" dirty="0" smtClean="0"/>
          </a:p>
          <a:p>
            <a:pPr>
              <a:buNone/>
            </a:pPr>
            <a:endParaRPr lang="en-US" dirty="0" smtClean="0"/>
          </a:p>
          <a:p>
            <a:pPr>
              <a:buNone/>
            </a:pPr>
            <a:r>
              <a:rPr lang="en-US" dirty="0" smtClean="0"/>
              <a:t>We:</a:t>
            </a:r>
          </a:p>
          <a:p>
            <a:pPr>
              <a:buFontTx/>
              <a:buChar char="-"/>
            </a:pPr>
            <a:r>
              <a:rPr lang="en-US" sz="2400" dirty="0" smtClean="0"/>
              <a:t>Are a set of lay ministries to serve the local churches and its pastors.</a:t>
            </a:r>
          </a:p>
          <a:p>
            <a:pPr>
              <a:buFontTx/>
              <a:buChar char="-"/>
            </a:pPr>
            <a:r>
              <a:rPr lang="en-US" sz="2400" dirty="0" smtClean="0"/>
              <a:t>Will focus on our own contexts and build a generation of lay leaders with compassion toward the </a:t>
            </a:r>
            <a:r>
              <a:rPr lang="en-US" sz="2400" dirty="0" smtClean="0"/>
              <a:t>broken</a:t>
            </a:r>
          </a:p>
          <a:p>
            <a:pPr>
              <a:buFontTx/>
              <a:buChar char="-"/>
            </a:pPr>
            <a:r>
              <a:rPr lang="en-US" sz="2400" dirty="0" smtClean="0"/>
              <a:t>Will form communities of acceptance and a place to learn about God</a:t>
            </a:r>
            <a:endParaRPr lang="en-US" sz="2400" dirty="0" smtClean="0"/>
          </a:p>
          <a:p>
            <a:pPr>
              <a:buFontTx/>
              <a:buChar char="-"/>
            </a:pPr>
            <a:r>
              <a:rPr lang="en-US" sz="2400" dirty="0" smtClean="0"/>
              <a:t>Will </a:t>
            </a:r>
            <a:r>
              <a:rPr lang="en-US" sz="2400" dirty="0" smtClean="0"/>
              <a:t>seek to individually </a:t>
            </a:r>
            <a:r>
              <a:rPr lang="en-US" sz="2400" dirty="0" smtClean="0"/>
              <a:t>encounter and experience God personally</a:t>
            </a:r>
            <a:br>
              <a:rPr lang="en-US" sz="2400" dirty="0" smtClean="0"/>
            </a:br>
            <a:r>
              <a:rPr lang="en-US" sz="2400" dirty="0" smtClean="0"/>
              <a:t>and help </a:t>
            </a:r>
            <a:r>
              <a:rPr lang="en-US" sz="2400" dirty="0" smtClean="0"/>
              <a:t>others to do the </a:t>
            </a:r>
            <a:r>
              <a:rPr lang="en-US" sz="2400" dirty="0" smtClean="0"/>
              <a:t>same</a:t>
            </a:r>
            <a:endParaRPr lang="en-US" sz="2400" dirty="0" smtClean="0"/>
          </a:p>
          <a:p>
            <a:pPr>
              <a:buNone/>
            </a:pPr>
            <a:endParaRPr lang="en-US" dirty="0" smtClean="0"/>
          </a:p>
          <a:p>
            <a:pPr>
              <a:buNone/>
            </a:pPr>
            <a:r>
              <a:rPr lang="en-US" dirty="0" smtClean="0"/>
              <a:t>Premise: God </a:t>
            </a:r>
            <a:r>
              <a:rPr lang="en-US" dirty="0" smtClean="0"/>
              <a:t>will encounter us when we come to Him humbly in our</a:t>
            </a:r>
            <a:r>
              <a:rPr lang="en-US" dirty="0" smtClean="0"/>
              <a:t> brokenness and call out </a:t>
            </a:r>
            <a:r>
              <a:rPr lang="en-US" smtClean="0"/>
              <a:t>to Him</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normAutofit/>
          </a:bodyPr>
          <a:lstStyle/>
          <a:p>
            <a:pPr>
              <a:buNone/>
            </a:pPr>
            <a:r>
              <a:rPr lang="en-US" dirty="0" smtClean="0"/>
              <a:t>As a starting ministry, we do not have a Lord’s Day (Traditional Sunday) service. We plan to start a Lord's Day service eventually for those that do not attend another church, but the goal is to develop this ministry before looking into starting a formal service.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Extra notes:</a:t>
            </a: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pPr>
              <a:buNone/>
            </a:pPr>
            <a:r>
              <a:rPr lang="en-US" dirty="0" smtClean="0"/>
              <a:t>Goal: Focus on where you are in life -- find compassion toward that group and grow from there</a:t>
            </a:r>
          </a:p>
          <a:p>
            <a:pPr>
              <a:buNone/>
            </a:pPr>
            <a:r>
              <a:rPr lang="en-US" dirty="0" smtClean="0"/>
              <a:t>  </a:t>
            </a:r>
          </a:p>
          <a:p>
            <a:pPr>
              <a:buNone/>
            </a:pPr>
            <a:r>
              <a:rPr lang="en-US" dirty="0" smtClean="0"/>
              <a:t>--Come up with a prayer chart -- where believers can pray for the city/neighbors; while not-yet-believers can pray for or ask about God and converse with God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of the Broken Ministries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600" i="1" dirty="0" smtClean="0">
                <a:solidFill>
                  <a:schemeClr val="accent2">
                    <a:lumMod val="75000"/>
                  </a:schemeClr>
                </a:solidFill>
              </a:rPr>
              <a:t>To love others . . . (from our own contexts)</a:t>
            </a:r>
          </a:p>
          <a:p>
            <a:pPr>
              <a:buNone/>
            </a:pPr>
            <a:endParaRPr lang="en-US" i="1" dirty="0" smtClean="0"/>
          </a:p>
          <a:p>
            <a:pPr>
              <a:buFontTx/>
              <a:buChar char="-"/>
            </a:pPr>
            <a:r>
              <a:rPr lang="en-US" dirty="0" smtClean="0"/>
              <a:t>The call is to be more compassionate and merciful toward others, just as God has been to us</a:t>
            </a:r>
          </a:p>
          <a:p>
            <a:pPr>
              <a:buFontTx/>
              <a:buChar char="-"/>
            </a:pPr>
            <a:r>
              <a:rPr lang="en-US" dirty="0" smtClean="0"/>
              <a:t>Our compassion should spring from remembrance that we too were once broken people, forgiven and healed by the compassion and mercy of God -- our ministries must start from there. (We love because He loves us)</a:t>
            </a:r>
          </a:p>
          <a:p>
            <a:pPr>
              <a:buFontTx/>
              <a:buChar char="-"/>
            </a:pPr>
            <a:r>
              <a:rPr lang="en-US" dirty="0" smtClean="0"/>
              <a:t>Broken Ministries is a set of lay ministries that seeks to serve the local churches and pastors over them</a:t>
            </a:r>
          </a:p>
          <a:p>
            <a:pPr>
              <a:buFontTx/>
              <a:buChar char="-"/>
            </a:pPr>
            <a:r>
              <a:rPr lang="en-US" dirty="0" smtClean="0"/>
              <a:t>Each of us are to focus on those from our own contexts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are the Broken?</a:t>
            </a:r>
            <a:endParaRPr lang="en-US" dirty="0"/>
          </a:p>
        </p:txBody>
      </p:sp>
      <p:sp>
        <p:nvSpPr>
          <p:cNvPr id="3" name="Content Placeholder 2"/>
          <p:cNvSpPr>
            <a:spLocks noGrp="1"/>
          </p:cNvSpPr>
          <p:nvPr>
            <p:ph idx="1"/>
          </p:nvPr>
        </p:nvSpPr>
        <p:spPr/>
        <p:txBody>
          <a:bodyPr>
            <a:normAutofit fontScale="92500" lnSpcReduction="10000"/>
          </a:bodyPr>
          <a:lstStyle/>
          <a:p>
            <a:pPr marL="3175" indent="-3175" algn="ctr">
              <a:buNone/>
            </a:pPr>
            <a:r>
              <a:rPr lang="en-US" sz="3600" dirty="0" smtClean="0">
                <a:solidFill>
                  <a:srgbClr val="FF0000"/>
                </a:solidFill>
              </a:rPr>
              <a:t>hurt, in pain, suffering, sick, needy, unloved, condemned, stressed, lost, abandoned, weak, poor, rejected, murderer, divorced, abused, cursed, sinner, angry, tired, jobless, financially burdened, gay, immigrant, unaccepted, social outcast, confused, imperfect, flawed, </a:t>
            </a:r>
            <a:r>
              <a:rPr lang="en-US" sz="3600" b="1" dirty="0" smtClean="0">
                <a:solidFill>
                  <a:srgbClr val="FF0000"/>
                </a:solidFill>
              </a:rPr>
              <a:t>everyone</a:t>
            </a:r>
            <a:r>
              <a:rPr lang="en-US" sz="3600" dirty="0" smtClean="0">
                <a:solidFill>
                  <a:srgbClr val="FF0000"/>
                </a:solidFill>
              </a:rPr>
              <a:t>.</a:t>
            </a:r>
          </a:p>
          <a:p>
            <a:r>
              <a:rPr lang="en-US" dirty="0" smtClean="0"/>
              <a:t>We are all broken. Yet, some of us have found acceptance and healing through Christ.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love others</a:t>
            </a:r>
            <a:endParaRPr lang="en-US" dirty="0"/>
          </a:p>
        </p:txBody>
      </p:sp>
      <p:sp>
        <p:nvSpPr>
          <p:cNvPr id="3" name="Content Placeholder 2"/>
          <p:cNvSpPr>
            <a:spLocks noGrp="1"/>
          </p:cNvSpPr>
          <p:nvPr>
            <p:ph idx="1"/>
          </p:nvPr>
        </p:nvSpPr>
        <p:spPr/>
        <p:txBody>
          <a:bodyPr>
            <a:normAutofit fontScale="92500"/>
          </a:bodyPr>
          <a:lstStyle/>
          <a:p>
            <a:pPr marL="3175" indent="-3175">
              <a:buNone/>
            </a:pPr>
            <a:r>
              <a:rPr lang="en-US" i="1" dirty="0" smtClean="0"/>
              <a:t>As for you, </a:t>
            </a:r>
            <a:r>
              <a:rPr lang="en-US" i="1" dirty="0" smtClean="0">
                <a:solidFill>
                  <a:srgbClr val="FF0000"/>
                </a:solidFill>
              </a:rPr>
              <a:t>you were dead in your transgressions and sins</a:t>
            </a:r>
            <a:r>
              <a:rPr lang="en-US" i="1" dirty="0" smtClean="0"/>
              <a:t>, in which you used to live when you followed the ways of this world and of the ruler of the kingdom of the air, the spirit who is now at work in those who are disobedient. All of us also lived among them at one time, gratifying the cravings of our sinful nature and following its desires and thoughts. Like the rest, we were by nature </a:t>
            </a:r>
            <a:r>
              <a:rPr lang="en-US" i="1" dirty="0" smtClean="0">
                <a:solidFill>
                  <a:srgbClr val="FF0000"/>
                </a:solidFill>
              </a:rPr>
              <a:t>objects of wrath</a:t>
            </a:r>
            <a:r>
              <a:rPr lang="en-US" i="1" dirty="0" smtClean="0"/>
              <a:t>. But </a:t>
            </a:r>
            <a:r>
              <a:rPr lang="en-US" b="1" i="1" dirty="0" smtClean="0">
                <a:solidFill>
                  <a:srgbClr val="00B050"/>
                </a:solidFill>
              </a:rPr>
              <a:t>because of his great love for us</a:t>
            </a:r>
            <a:r>
              <a:rPr lang="en-US" i="1" dirty="0" smtClean="0"/>
              <a:t>, God, </a:t>
            </a:r>
            <a:r>
              <a:rPr lang="en-US" b="1" i="1" dirty="0" smtClean="0">
                <a:solidFill>
                  <a:srgbClr val="00B050"/>
                </a:solidFill>
              </a:rPr>
              <a:t>who is rich in mercy</a:t>
            </a:r>
            <a:r>
              <a:rPr lang="en-US" i="1" dirty="0" smtClean="0"/>
              <a:t>, made us alive with Christ even when we were dead in transgressions—</a:t>
            </a:r>
            <a:r>
              <a:rPr lang="en-US" b="1" i="1" dirty="0" smtClean="0">
                <a:solidFill>
                  <a:srgbClr val="00B050"/>
                </a:solidFill>
              </a:rPr>
              <a:t>it is by grace you have been saved</a:t>
            </a:r>
            <a:r>
              <a:rPr lang="en-US" i="1" dirty="0" smtClean="0"/>
              <a:t>.</a:t>
            </a:r>
          </a:p>
          <a:p>
            <a:pPr marL="3175" indent="-3175">
              <a:buNone/>
            </a:pPr>
            <a:r>
              <a:rPr lang="en-US" i="1" dirty="0" smtClean="0"/>
              <a:t>					-Ephesians 2:1-5, NIV</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called Broken</a:t>
            </a:r>
            <a:endParaRPr lang="en-US" dirty="0"/>
          </a:p>
        </p:txBody>
      </p:sp>
      <p:sp>
        <p:nvSpPr>
          <p:cNvPr id="3" name="Content Placeholder 2"/>
          <p:cNvSpPr>
            <a:spLocks noGrp="1"/>
          </p:cNvSpPr>
          <p:nvPr>
            <p:ph idx="1"/>
          </p:nvPr>
        </p:nvSpPr>
        <p:spPr/>
        <p:txBody>
          <a:bodyPr/>
          <a:lstStyle/>
          <a:p>
            <a:r>
              <a:rPr lang="en-US" dirty="0" smtClean="0"/>
              <a:t>To remember our roots – that we were once broken people</a:t>
            </a:r>
          </a:p>
          <a:p>
            <a:r>
              <a:rPr lang="en-US" dirty="0" smtClean="0"/>
              <a:t>So that we may show the compassion and mercy we have received toward others, especially those of our own context (people whose </a:t>
            </a:r>
            <a:r>
              <a:rPr lang="en-US" dirty="0" err="1" smtClean="0"/>
              <a:t>stuggles</a:t>
            </a:r>
            <a:r>
              <a:rPr lang="en-US" dirty="0" smtClean="0"/>
              <a:t> we can relate to)</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meaning of the logo</a:t>
            </a:r>
            <a:endParaRPr lang="en-US" dirty="0"/>
          </a:p>
        </p:txBody>
      </p:sp>
      <p:sp>
        <p:nvSpPr>
          <p:cNvPr id="3" name="Content Placeholder 2"/>
          <p:cNvSpPr>
            <a:spLocks noGrp="1"/>
          </p:cNvSpPr>
          <p:nvPr>
            <p:ph idx="1"/>
          </p:nvPr>
        </p:nvSpPr>
        <p:spPr>
          <a:xfrm>
            <a:off x="2286000" y="1935480"/>
            <a:ext cx="6400800" cy="4617720"/>
          </a:xfrm>
        </p:spPr>
        <p:txBody>
          <a:bodyPr>
            <a:normAutofit fontScale="85000" lnSpcReduction="10000"/>
          </a:bodyPr>
          <a:lstStyle/>
          <a:p>
            <a:pPr marL="0" indent="0">
              <a:buNone/>
            </a:pPr>
            <a:r>
              <a:rPr lang="en-US" dirty="0" smtClean="0"/>
              <a:t>God created each of us with a purpose. However, due to the effects of the world, we’re unable to be who we are made to be.</a:t>
            </a:r>
          </a:p>
          <a:p>
            <a:pPr marL="0" indent="0">
              <a:buNone/>
            </a:pPr>
            <a:r>
              <a:rPr lang="en-US" dirty="0" smtClean="0"/>
              <a:t>The logo shows duct tape that has been covered with mold, dirt, and other impurities. It is losing stickiness (its core purpose) and is becoming tainted to a point that it is no longer useful. However, Jesus claims us by the mercy of His cross and calls us His. He gathers us and restores us.</a:t>
            </a:r>
          </a:p>
          <a:p>
            <a:pPr marL="0" indent="0">
              <a:buNone/>
            </a:pPr>
            <a:r>
              <a:rPr lang="en-US" dirty="0" smtClean="0"/>
              <a:t>The heart represents the community of the broken He formed through the cross. Because of what He’s done, we are now the community of restored people that has been healed by His amazing grace.</a:t>
            </a:r>
            <a:endParaRPr lang="en-US" dirty="0"/>
          </a:p>
        </p:txBody>
      </p:sp>
      <p:pic>
        <p:nvPicPr>
          <p:cNvPr id="1026" name="Picture 2" descr="http://lynndove.files.wordpress.com/2010/01/ducttape.jpg"/>
          <p:cNvPicPr>
            <a:picLocks noChangeAspect="1" noChangeArrowheads="1"/>
          </p:cNvPicPr>
          <p:nvPr/>
        </p:nvPicPr>
        <p:blipFill>
          <a:blip r:embed="rId2" cstate="print"/>
          <a:srcRect/>
          <a:stretch>
            <a:fillRect/>
          </a:stretch>
        </p:blipFill>
        <p:spPr bwMode="auto">
          <a:xfrm>
            <a:off x="228600" y="1905000"/>
            <a:ext cx="1981200" cy="2028286"/>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50800" dir="5400000" algn="ctr" rotWithShape="0">
              <a:srgbClr val="000000">
                <a:alpha val="0"/>
              </a:srgbClr>
            </a:outerShdw>
          </a:effectLst>
        </p:spPr>
        <p:txBody>
          <a:bodyPr/>
          <a:lstStyle/>
          <a:p>
            <a:r>
              <a:rPr lang="en-US" dirty="0" smtClean="0"/>
              <a:t>Structure of Broken Ministries</a:t>
            </a:r>
            <a:endParaRPr lang="en-US" dirty="0"/>
          </a:p>
        </p:txBody>
      </p:sp>
      <p:pic>
        <p:nvPicPr>
          <p:cNvPr id="5123" name="Picture 3"/>
          <p:cNvPicPr>
            <a:picLocks noChangeAspect="1" noChangeArrowheads="1"/>
          </p:cNvPicPr>
          <p:nvPr/>
        </p:nvPicPr>
        <p:blipFill>
          <a:blip r:embed="rId2" cstate="print"/>
          <a:srcRect/>
          <a:stretch>
            <a:fillRect/>
          </a:stretch>
        </p:blipFill>
        <p:spPr bwMode="auto">
          <a:xfrm>
            <a:off x="4191000" y="1905000"/>
            <a:ext cx="412699" cy="615873"/>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6" name="TextBox 5"/>
          <p:cNvSpPr txBox="1"/>
          <p:nvPr/>
        </p:nvSpPr>
        <p:spPr>
          <a:xfrm>
            <a:off x="457200" y="6400800"/>
            <a:ext cx="2537874" cy="200055"/>
          </a:xfrm>
          <a:prstGeom prst="rect">
            <a:avLst/>
          </a:prstGeom>
          <a:noFill/>
          <a:effectLst>
            <a:outerShdw blurRad="50800" dist="50800" dir="5400000" algn="ctr" rotWithShape="0">
              <a:srgbClr val="000000">
                <a:alpha val="0"/>
              </a:srgbClr>
            </a:outerShdw>
          </a:effectLst>
        </p:spPr>
        <p:txBody>
          <a:bodyPr wrap="none" rtlCol="0">
            <a:spAutoFit/>
          </a:bodyPr>
          <a:lstStyle/>
          <a:p>
            <a:r>
              <a:rPr lang="en-US" sz="700" dirty="0" smtClean="0"/>
              <a:t>Pictures from http://www.how-to-draw-funny-cartoons.com</a:t>
            </a:r>
            <a:endParaRPr lang="en-US" sz="700" dirty="0"/>
          </a:p>
        </p:txBody>
      </p:sp>
      <p:pic>
        <p:nvPicPr>
          <p:cNvPr id="5124" name="Picture 4"/>
          <p:cNvPicPr>
            <a:picLocks noChangeAspect="1" noChangeArrowheads="1"/>
          </p:cNvPicPr>
          <p:nvPr/>
        </p:nvPicPr>
        <p:blipFill>
          <a:blip r:embed="rId3" cstate="print"/>
          <a:srcRect/>
          <a:stretch>
            <a:fillRect/>
          </a:stretch>
        </p:blipFill>
        <p:spPr bwMode="auto">
          <a:xfrm>
            <a:off x="4267200" y="4876800"/>
            <a:ext cx="380953" cy="704762"/>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28" name="Picture 8"/>
          <p:cNvPicPr>
            <a:picLocks noChangeAspect="1" noChangeArrowheads="1"/>
          </p:cNvPicPr>
          <p:nvPr/>
        </p:nvPicPr>
        <p:blipFill>
          <a:blip r:embed="rId4" cstate="print"/>
          <a:srcRect/>
          <a:stretch>
            <a:fillRect/>
          </a:stretch>
        </p:blipFill>
        <p:spPr bwMode="auto">
          <a:xfrm>
            <a:off x="2743200" y="2895600"/>
            <a:ext cx="387302" cy="736508"/>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29" name="Picture 9"/>
          <p:cNvPicPr>
            <a:picLocks noChangeAspect="1" noChangeArrowheads="1"/>
          </p:cNvPicPr>
          <p:nvPr/>
        </p:nvPicPr>
        <p:blipFill>
          <a:blip r:embed="rId5" cstate="print"/>
          <a:srcRect/>
          <a:stretch>
            <a:fillRect/>
          </a:stretch>
        </p:blipFill>
        <p:spPr bwMode="auto">
          <a:xfrm>
            <a:off x="3505200" y="2895600"/>
            <a:ext cx="317461" cy="742857"/>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0" name="Picture 10"/>
          <p:cNvPicPr>
            <a:picLocks noChangeAspect="1" noChangeArrowheads="1"/>
          </p:cNvPicPr>
          <p:nvPr/>
        </p:nvPicPr>
        <p:blipFill>
          <a:blip r:embed="rId6" cstate="print"/>
          <a:srcRect/>
          <a:stretch>
            <a:fillRect/>
          </a:stretch>
        </p:blipFill>
        <p:spPr bwMode="auto">
          <a:xfrm>
            <a:off x="5029200" y="2895600"/>
            <a:ext cx="539683" cy="793651"/>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1" name="Picture 11"/>
          <p:cNvPicPr>
            <a:picLocks noChangeAspect="1" noChangeArrowheads="1"/>
          </p:cNvPicPr>
          <p:nvPr/>
        </p:nvPicPr>
        <p:blipFill>
          <a:blip r:embed="rId7" cstate="print"/>
          <a:srcRect/>
          <a:stretch>
            <a:fillRect/>
          </a:stretch>
        </p:blipFill>
        <p:spPr bwMode="auto">
          <a:xfrm>
            <a:off x="2209800" y="4114800"/>
            <a:ext cx="361905" cy="749207"/>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2" name="Picture 12"/>
          <p:cNvPicPr>
            <a:picLocks noChangeAspect="1" noChangeArrowheads="1"/>
          </p:cNvPicPr>
          <p:nvPr/>
        </p:nvPicPr>
        <p:blipFill>
          <a:blip r:embed="rId8" cstate="print"/>
          <a:srcRect/>
          <a:stretch>
            <a:fillRect/>
          </a:stretch>
        </p:blipFill>
        <p:spPr bwMode="auto">
          <a:xfrm>
            <a:off x="6781800" y="3048000"/>
            <a:ext cx="653969" cy="768254"/>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3" name="Picture 13"/>
          <p:cNvPicPr>
            <a:picLocks noChangeAspect="1" noChangeArrowheads="1"/>
          </p:cNvPicPr>
          <p:nvPr/>
        </p:nvPicPr>
        <p:blipFill>
          <a:blip r:embed="rId9" cstate="print"/>
          <a:srcRect/>
          <a:stretch>
            <a:fillRect/>
          </a:stretch>
        </p:blipFill>
        <p:spPr bwMode="auto">
          <a:xfrm>
            <a:off x="609600" y="4191000"/>
            <a:ext cx="469842" cy="742857"/>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4" name="Picture 14"/>
          <p:cNvPicPr>
            <a:picLocks noChangeAspect="1" noChangeArrowheads="1"/>
          </p:cNvPicPr>
          <p:nvPr/>
        </p:nvPicPr>
        <p:blipFill>
          <a:blip r:embed="rId10" cstate="print"/>
          <a:srcRect/>
          <a:stretch>
            <a:fillRect/>
          </a:stretch>
        </p:blipFill>
        <p:spPr bwMode="auto">
          <a:xfrm>
            <a:off x="1676400" y="2362200"/>
            <a:ext cx="374603" cy="749207"/>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5" name="Picture 15"/>
          <p:cNvPicPr>
            <a:picLocks noChangeAspect="1" noChangeArrowheads="1"/>
          </p:cNvPicPr>
          <p:nvPr/>
        </p:nvPicPr>
        <p:blipFill>
          <a:blip r:embed="rId11" cstate="print"/>
          <a:srcRect/>
          <a:stretch>
            <a:fillRect/>
          </a:stretch>
        </p:blipFill>
        <p:spPr bwMode="auto">
          <a:xfrm>
            <a:off x="3124200" y="4114800"/>
            <a:ext cx="393651" cy="736508"/>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6" name="Picture 16"/>
          <p:cNvPicPr>
            <a:picLocks noChangeAspect="1" noChangeArrowheads="1"/>
          </p:cNvPicPr>
          <p:nvPr/>
        </p:nvPicPr>
        <p:blipFill>
          <a:blip r:embed="rId12" cstate="print"/>
          <a:srcRect/>
          <a:stretch>
            <a:fillRect/>
          </a:stretch>
        </p:blipFill>
        <p:spPr bwMode="auto">
          <a:xfrm>
            <a:off x="4800600" y="4114800"/>
            <a:ext cx="406349" cy="501588"/>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7" name="Picture 17"/>
          <p:cNvPicPr>
            <a:picLocks noChangeAspect="1" noChangeArrowheads="1"/>
          </p:cNvPicPr>
          <p:nvPr/>
        </p:nvPicPr>
        <p:blipFill>
          <a:blip r:embed="rId13" cstate="print"/>
          <a:srcRect/>
          <a:stretch>
            <a:fillRect/>
          </a:stretch>
        </p:blipFill>
        <p:spPr bwMode="auto">
          <a:xfrm>
            <a:off x="5562600" y="4114800"/>
            <a:ext cx="444445" cy="615873"/>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8" name="Picture 18"/>
          <p:cNvPicPr>
            <a:picLocks noChangeAspect="1" noChangeArrowheads="1"/>
          </p:cNvPicPr>
          <p:nvPr/>
        </p:nvPicPr>
        <p:blipFill>
          <a:blip r:embed="rId14" cstate="print"/>
          <a:srcRect/>
          <a:stretch>
            <a:fillRect/>
          </a:stretch>
        </p:blipFill>
        <p:spPr bwMode="auto">
          <a:xfrm>
            <a:off x="5105400" y="4800600"/>
            <a:ext cx="488889" cy="863492"/>
          </a:xfrm>
          <a:prstGeom prst="rect">
            <a:avLst/>
          </a:prstGeom>
          <a:noFill/>
          <a:ln w="9525">
            <a:noFill/>
            <a:miter lim="800000"/>
            <a:headEnd/>
            <a:tailEnd/>
          </a:ln>
          <a:effectLst>
            <a:outerShdw blurRad="50800" dist="50800" dir="5400000" algn="ctr" rotWithShape="0">
              <a:srgbClr val="000000">
                <a:alpha val="0"/>
              </a:srgbClr>
            </a:outerShdw>
          </a:effectLst>
        </p:spPr>
      </p:pic>
      <p:pic>
        <p:nvPicPr>
          <p:cNvPr id="5139" name="Picture 19"/>
          <p:cNvPicPr>
            <a:picLocks noChangeAspect="1" noChangeArrowheads="1"/>
          </p:cNvPicPr>
          <p:nvPr/>
        </p:nvPicPr>
        <p:blipFill>
          <a:blip r:embed="rId15" cstate="print"/>
          <a:srcRect t="7948"/>
          <a:stretch>
            <a:fillRect/>
          </a:stretch>
        </p:blipFill>
        <p:spPr bwMode="auto">
          <a:xfrm>
            <a:off x="1295400" y="4114800"/>
            <a:ext cx="685715" cy="882530"/>
          </a:xfrm>
          <a:prstGeom prst="rect">
            <a:avLst/>
          </a:prstGeom>
          <a:noFill/>
          <a:ln w="9525">
            <a:noFill/>
            <a:miter lim="800000"/>
            <a:headEnd/>
            <a:tailEnd/>
          </a:ln>
          <a:effectLst>
            <a:outerShdw blurRad="50800" dist="50800" dir="5400000" algn="ctr" rotWithShape="0">
              <a:srgbClr val="000000">
                <a:alpha val="0"/>
              </a:srgbClr>
            </a:outerShdw>
          </a:effectLst>
        </p:spPr>
      </p:pic>
      <p:cxnSp>
        <p:nvCxnSpPr>
          <p:cNvPr id="24" name="Straight Connector 23"/>
          <p:cNvCxnSpPr>
            <a:stCxn id="5130" idx="0"/>
            <a:endCxn id="5123" idx="2"/>
          </p:cNvCxnSpPr>
          <p:nvPr/>
        </p:nvCxnSpPr>
        <p:spPr>
          <a:xfrm rot="16200000" flipV="1">
            <a:off x="4660833" y="2257391"/>
            <a:ext cx="374727" cy="90169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5123" idx="2"/>
            <a:endCxn id="5132" idx="0"/>
          </p:cNvCxnSpPr>
          <p:nvPr/>
        </p:nvCxnSpPr>
        <p:spPr>
          <a:xfrm rot="16200000" flipH="1">
            <a:off x="5489504" y="1428718"/>
            <a:ext cx="527127" cy="2711435"/>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5123" idx="2"/>
            <a:endCxn id="5129" idx="0"/>
          </p:cNvCxnSpPr>
          <p:nvPr/>
        </p:nvCxnSpPr>
        <p:spPr>
          <a:xfrm rot="5400000">
            <a:off x="3843278" y="2341527"/>
            <a:ext cx="374727" cy="7334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5123" idx="2"/>
            <a:endCxn id="5128" idx="0"/>
          </p:cNvCxnSpPr>
          <p:nvPr/>
        </p:nvCxnSpPr>
        <p:spPr>
          <a:xfrm rot="5400000">
            <a:off x="3479738" y="1977987"/>
            <a:ext cx="374727" cy="14604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5128" idx="1"/>
            <a:endCxn id="5134" idx="3"/>
          </p:cNvCxnSpPr>
          <p:nvPr/>
        </p:nvCxnSpPr>
        <p:spPr>
          <a:xfrm rot="10800000">
            <a:off x="2051004" y="2736804"/>
            <a:ext cx="692197" cy="527050"/>
          </a:xfrm>
          <a:prstGeom prst="line">
            <a:avLst/>
          </a:prstGeom>
          <a:ln>
            <a:solidFill>
              <a:schemeClr val="accent1"/>
            </a:solidFill>
            <a:prstDash val="lg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5128" idx="2"/>
            <a:endCxn id="5133" idx="0"/>
          </p:cNvCxnSpPr>
          <p:nvPr/>
        </p:nvCxnSpPr>
        <p:spPr>
          <a:xfrm rot="5400000">
            <a:off x="1611240" y="2865389"/>
            <a:ext cx="558892" cy="209233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5128" idx="2"/>
            <a:endCxn id="5139" idx="0"/>
          </p:cNvCxnSpPr>
          <p:nvPr/>
        </p:nvCxnSpPr>
        <p:spPr>
          <a:xfrm rot="5400000">
            <a:off x="2046209" y="3224158"/>
            <a:ext cx="482692" cy="1298593"/>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5128" idx="2"/>
            <a:endCxn id="5131" idx="0"/>
          </p:cNvCxnSpPr>
          <p:nvPr/>
        </p:nvCxnSpPr>
        <p:spPr>
          <a:xfrm rot="5400000">
            <a:off x="2422456" y="3600405"/>
            <a:ext cx="482692" cy="54609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5129" idx="2"/>
            <a:endCxn id="5135" idx="0"/>
          </p:cNvCxnSpPr>
          <p:nvPr/>
        </p:nvCxnSpPr>
        <p:spPr>
          <a:xfrm rot="5400000">
            <a:off x="3254308" y="3705176"/>
            <a:ext cx="476343" cy="342905"/>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5130" idx="2"/>
            <a:endCxn id="5137" idx="0"/>
          </p:cNvCxnSpPr>
          <p:nvPr/>
        </p:nvCxnSpPr>
        <p:spPr>
          <a:xfrm rot="16200000" flipH="1">
            <a:off x="5329158" y="3659134"/>
            <a:ext cx="425549" cy="485781"/>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5130" idx="2"/>
            <a:endCxn id="5136" idx="0"/>
          </p:cNvCxnSpPr>
          <p:nvPr/>
        </p:nvCxnSpPr>
        <p:spPr>
          <a:xfrm rot="5400000">
            <a:off x="4938635" y="3754392"/>
            <a:ext cx="425549" cy="295267"/>
          </a:xfrm>
          <a:prstGeom prst="line">
            <a:avLst/>
          </a:prstGeom>
        </p:spPr>
        <p:style>
          <a:lnRef idx="1">
            <a:schemeClr val="accent1"/>
          </a:lnRef>
          <a:fillRef idx="0">
            <a:schemeClr val="accent1"/>
          </a:fillRef>
          <a:effectRef idx="0">
            <a:schemeClr val="accent1"/>
          </a:effectRef>
          <a:fontRef idx="minor">
            <a:schemeClr val="tx1"/>
          </a:fontRef>
        </p:style>
      </p:cxnSp>
      <p:pic>
        <p:nvPicPr>
          <p:cNvPr id="5141" name="Picture 21" descr="How to draw a cartoon running man step 7"/>
          <p:cNvPicPr>
            <a:picLocks noChangeAspect="1" noChangeArrowheads="1"/>
          </p:cNvPicPr>
          <p:nvPr/>
        </p:nvPicPr>
        <p:blipFill>
          <a:blip r:embed="rId16" cstate="print">
            <a:grayscl/>
          </a:blip>
          <a:srcRect/>
          <a:stretch>
            <a:fillRect/>
          </a:stretch>
        </p:blipFill>
        <p:spPr bwMode="auto">
          <a:xfrm>
            <a:off x="7010400" y="2057400"/>
            <a:ext cx="685800" cy="685800"/>
          </a:xfrm>
          <a:prstGeom prst="rect">
            <a:avLst/>
          </a:prstGeom>
          <a:noFill/>
        </p:spPr>
      </p:pic>
      <p:cxnSp>
        <p:nvCxnSpPr>
          <p:cNvPr id="55" name="Straight Connector 54"/>
          <p:cNvCxnSpPr>
            <a:stCxn id="5137" idx="3"/>
            <a:endCxn id="5141" idx="1"/>
          </p:cNvCxnSpPr>
          <p:nvPr/>
        </p:nvCxnSpPr>
        <p:spPr>
          <a:xfrm flipV="1">
            <a:off x="6007045" y="2400300"/>
            <a:ext cx="1003355" cy="2022437"/>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524000" y="2133600"/>
            <a:ext cx="738920" cy="276999"/>
          </a:xfrm>
          <a:prstGeom prst="rect">
            <a:avLst/>
          </a:prstGeom>
          <a:noFill/>
        </p:spPr>
        <p:txBody>
          <a:bodyPr wrap="none" rtlCol="0">
            <a:spAutoFit/>
          </a:bodyPr>
          <a:lstStyle/>
          <a:p>
            <a:r>
              <a:rPr lang="en-US" sz="1200" dirty="0" smtClean="0"/>
              <a:t>Pastor A</a:t>
            </a:r>
            <a:endParaRPr lang="en-US" sz="1200" dirty="0"/>
          </a:p>
        </p:txBody>
      </p:sp>
      <p:sp>
        <p:nvSpPr>
          <p:cNvPr id="59" name="TextBox 58"/>
          <p:cNvSpPr txBox="1"/>
          <p:nvPr/>
        </p:nvSpPr>
        <p:spPr>
          <a:xfrm>
            <a:off x="7010400" y="1828800"/>
            <a:ext cx="738920" cy="276999"/>
          </a:xfrm>
          <a:prstGeom prst="rect">
            <a:avLst/>
          </a:prstGeom>
          <a:noFill/>
        </p:spPr>
        <p:txBody>
          <a:bodyPr wrap="none" rtlCol="0">
            <a:spAutoFit/>
          </a:bodyPr>
          <a:lstStyle/>
          <a:p>
            <a:r>
              <a:rPr lang="en-US" sz="1200" dirty="0" smtClean="0"/>
              <a:t>Pastor B</a:t>
            </a:r>
            <a:endParaRPr lang="en-US" sz="1200" dirty="0"/>
          </a:p>
        </p:txBody>
      </p:sp>
      <p:cxnSp>
        <p:nvCxnSpPr>
          <p:cNvPr id="61" name="Straight Arrow Connector 60"/>
          <p:cNvCxnSpPr>
            <a:stCxn id="5123" idx="2"/>
            <a:endCxn id="62" idx="0"/>
          </p:cNvCxnSpPr>
          <p:nvPr/>
        </p:nvCxnSpPr>
        <p:spPr>
          <a:xfrm rot="5400000">
            <a:off x="4171887" y="2746336"/>
            <a:ext cx="450927" cy="1588"/>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2" name="Picture 3"/>
          <p:cNvPicPr>
            <a:picLocks noChangeAspect="1" noChangeArrowheads="1"/>
          </p:cNvPicPr>
          <p:nvPr/>
        </p:nvPicPr>
        <p:blipFill>
          <a:blip r:embed="rId2" cstate="print">
            <a:duotone>
              <a:prstClr val="black"/>
              <a:srgbClr val="D9C3A5">
                <a:tint val="50000"/>
                <a:satMod val="180000"/>
              </a:srgbClr>
            </a:duotone>
          </a:blip>
          <a:srcRect/>
          <a:stretch>
            <a:fillRect/>
          </a:stretch>
        </p:blipFill>
        <p:spPr bwMode="auto">
          <a:xfrm>
            <a:off x="4191000" y="2971800"/>
            <a:ext cx="412699" cy="615873"/>
          </a:xfrm>
          <a:prstGeom prst="rect">
            <a:avLst/>
          </a:prstGeom>
          <a:noFill/>
          <a:ln w="9525">
            <a:noFill/>
            <a:miter lim="800000"/>
            <a:headEnd/>
            <a:tailEnd/>
          </a:ln>
          <a:effectLst>
            <a:outerShdw blurRad="50800" dist="50800" dir="5400000" algn="ctr" rotWithShape="0">
              <a:srgbClr val="000000">
                <a:alpha val="0"/>
              </a:srgbClr>
            </a:outerShdw>
          </a:effectLst>
        </p:spPr>
      </p:pic>
      <p:cxnSp>
        <p:nvCxnSpPr>
          <p:cNvPr id="66" name="Straight Connector 65"/>
          <p:cNvCxnSpPr>
            <a:stCxn id="5128" idx="3"/>
            <a:endCxn id="5129" idx="1"/>
          </p:cNvCxnSpPr>
          <p:nvPr/>
        </p:nvCxnSpPr>
        <p:spPr>
          <a:xfrm>
            <a:off x="3130502" y="3263854"/>
            <a:ext cx="374698"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5129" idx="3"/>
            <a:endCxn id="62" idx="1"/>
          </p:cNvCxnSpPr>
          <p:nvPr/>
        </p:nvCxnSpPr>
        <p:spPr>
          <a:xfrm>
            <a:off x="3822661" y="3267029"/>
            <a:ext cx="368339" cy="127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2" idx="3"/>
            <a:endCxn id="5130" idx="1"/>
          </p:cNvCxnSpPr>
          <p:nvPr/>
        </p:nvCxnSpPr>
        <p:spPr>
          <a:xfrm>
            <a:off x="4603699" y="3279737"/>
            <a:ext cx="425501" cy="12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5130" idx="3"/>
            <a:endCxn id="5132" idx="1"/>
          </p:cNvCxnSpPr>
          <p:nvPr/>
        </p:nvCxnSpPr>
        <p:spPr>
          <a:xfrm>
            <a:off x="5568883" y="3292426"/>
            <a:ext cx="1212917" cy="139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5133" idx="3"/>
            <a:endCxn id="5139" idx="1"/>
          </p:cNvCxnSpPr>
          <p:nvPr/>
        </p:nvCxnSpPr>
        <p:spPr>
          <a:xfrm flipV="1">
            <a:off x="1079442" y="4556065"/>
            <a:ext cx="215958" cy="6364"/>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5139" idx="3"/>
            <a:endCxn id="5131" idx="1"/>
          </p:cNvCxnSpPr>
          <p:nvPr/>
        </p:nvCxnSpPr>
        <p:spPr>
          <a:xfrm flipV="1">
            <a:off x="1981115" y="4489404"/>
            <a:ext cx="228685" cy="66661"/>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5135" idx="1"/>
            <a:endCxn id="5131" idx="3"/>
          </p:cNvCxnSpPr>
          <p:nvPr/>
        </p:nvCxnSpPr>
        <p:spPr>
          <a:xfrm rot="10800000" flipV="1">
            <a:off x="2571706" y="4483054"/>
            <a:ext cx="552495" cy="6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5135" idx="3"/>
            <a:endCxn id="5136" idx="1"/>
          </p:cNvCxnSpPr>
          <p:nvPr/>
        </p:nvCxnSpPr>
        <p:spPr>
          <a:xfrm flipV="1">
            <a:off x="3517851" y="4365594"/>
            <a:ext cx="1282749" cy="11746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5136" idx="3"/>
            <a:endCxn id="5137" idx="1"/>
          </p:cNvCxnSpPr>
          <p:nvPr/>
        </p:nvCxnSpPr>
        <p:spPr>
          <a:xfrm>
            <a:off x="5206949" y="4365594"/>
            <a:ext cx="355651" cy="57143"/>
          </a:xfrm>
          <a:prstGeom prst="line">
            <a:avLst/>
          </a:prstGeom>
        </p:spPr>
        <p:style>
          <a:lnRef idx="1">
            <a:schemeClr val="accent1"/>
          </a:lnRef>
          <a:fillRef idx="0">
            <a:schemeClr val="accent1"/>
          </a:fillRef>
          <a:effectRef idx="0">
            <a:schemeClr val="accent1"/>
          </a:effectRef>
          <a:fontRef idx="minor">
            <a:schemeClr val="tx1"/>
          </a:fontRef>
        </p:style>
      </p:cxnSp>
      <p:sp>
        <p:nvSpPr>
          <p:cNvPr id="85" name="Oval 84"/>
          <p:cNvSpPr/>
          <p:nvPr/>
        </p:nvSpPr>
        <p:spPr>
          <a:xfrm>
            <a:off x="2133600" y="2971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86" name="Oval 85"/>
          <p:cNvSpPr/>
          <p:nvPr/>
        </p:nvSpPr>
        <p:spPr>
          <a:xfrm>
            <a:off x="3276600" y="2438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87" name="Oval 86"/>
          <p:cNvSpPr/>
          <p:nvPr/>
        </p:nvSpPr>
        <p:spPr>
          <a:xfrm>
            <a:off x="3200400" y="3276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88" name="Oval 87"/>
          <p:cNvSpPr/>
          <p:nvPr/>
        </p:nvSpPr>
        <p:spPr>
          <a:xfrm>
            <a:off x="4572000" y="2895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89" name="Oval 88"/>
          <p:cNvSpPr/>
          <p:nvPr/>
        </p:nvSpPr>
        <p:spPr>
          <a:xfrm>
            <a:off x="5943600" y="57912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1" name="Oval 90"/>
          <p:cNvSpPr/>
          <p:nvPr/>
        </p:nvSpPr>
        <p:spPr>
          <a:xfrm>
            <a:off x="7315200" y="3429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pic>
        <p:nvPicPr>
          <p:cNvPr id="12298" name="Picture 10" descr="http://www.vectorstock.com/assets/preview/62600/huge-crowd-of-people--vector.jpg"/>
          <p:cNvPicPr>
            <a:picLocks noChangeAspect="1" noChangeArrowheads="1"/>
          </p:cNvPicPr>
          <p:nvPr/>
        </p:nvPicPr>
        <p:blipFill>
          <a:blip r:embed="rId17" cstate="print"/>
          <a:srcRect t="22000" b="22000"/>
          <a:stretch>
            <a:fillRect/>
          </a:stretch>
        </p:blipFill>
        <p:spPr bwMode="auto">
          <a:xfrm>
            <a:off x="2514600" y="4953000"/>
            <a:ext cx="1687286" cy="994611"/>
          </a:xfrm>
          <a:prstGeom prst="rect">
            <a:avLst/>
          </a:prstGeom>
          <a:noFill/>
        </p:spPr>
      </p:pic>
      <p:pic>
        <p:nvPicPr>
          <p:cNvPr id="56" name="Picture 10" descr="http://www.vectorstock.com/assets/preview/62600/huge-crowd-of-people--vector.jpg"/>
          <p:cNvPicPr>
            <a:picLocks noChangeAspect="1" noChangeArrowheads="1"/>
          </p:cNvPicPr>
          <p:nvPr/>
        </p:nvPicPr>
        <p:blipFill>
          <a:blip r:embed="rId17" cstate="print"/>
          <a:srcRect t="22000" b="22000"/>
          <a:stretch>
            <a:fillRect/>
          </a:stretch>
        </p:blipFill>
        <p:spPr bwMode="auto">
          <a:xfrm>
            <a:off x="228600" y="5029200"/>
            <a:ext cx="1687286" cy="994611"/>
          </a:xfrm>
          <a:prstGeom prst="rect">
            <a:avLst/>
          </a:prstGeom>
          <a:noFill/>
        </p:spPr>
      </p:pic>
      <p:pic>
        <p:nvPicPr>
          <p:cNvPr id="57" name="Picture 10" descr="http://www.vectorstock.com/assets/preview/62600/huge-crowd-of-people--vector.jpg"/>
          <p:cNvPicPr>
            <a:picLocks noChangeAspect="1" noChangeArrowheads="1"/>
          </p:cNvPicPr>
          <p:nvPr/>
        </p:nvPicPr>
        <p:blipFill>
          <a:blip r:embed="rId17" cstate="print"/>
          <a:srcRect t="22000" b="22000"/>
          <a:stretch>
            <a:fillRect/>
          </a:stretch>
        </p:blipFill>
        <p:spPr bwMode="auto">
          <a:xfrm>
            <a:off x="5943600" y="4800600"/>
            <a:ext cx="1687286" cy="994611"/>
          </a:xfrm>
          <a:prstGeom prst="rect">
            <a:avLst/>
          </a:prstGeom>
          <a:noFill/>
        </p:spPr>
      </p:pic>
      <p:pic>
        <p:nvPicPr>
          <p:cNvPr id="60" name="Picture 10" descr="http://www.vectorstock.com/assets/preview/62600/huge-crowd-of-people--vector.jpg"/>
          <p:cNvPicPr>
            <a:picLocks noChangeAspect="1" noChangeArrowheads="1"/>
          </p:cNvPicPr>
          <p:nvPr/>
        </p:nvPicPr>
        <p:blipFill>
          <a:blip r:embed="rId17" cstate="print"/>
          <a:srcRect t="22000" b="22000"/>
          <a:stretch>
            <a:fillRect/>
          </a:stretch>
        </p:blipFill>
        <p:spPr bwMode="auto">
          <a:xfrm>
            <a:off x="7086600" y="3886200"/>
            <a:ext cx="1687286" cy="994611"/>
          </a:xfrm>
          <a:prstGeom prst="rect">
            <a:avLst/>
          </a:prstGeom>
          <a:noFill/>
        </p:spPr>
      </p:pic>
      <p:cxnSp>
        <p:nvCxnSpPr>
          <p:cNvPr id="63" name="Straight Connector 62"/>
          <p:cNvCxnSpPr>
            <a:stCxn id="5136" idx="2"/>
            <a:endCxn id="5138" idx="0"/>
          </p:cNvCxnSpPr>
          <p:nvPr/>
        </p:nvCxnSpPr>
        <p:spPr>
          <a:xfrm rot="16200000" flipH="1">
            <a:off x="5084704" y="4535459"/>
            <a:ext cx="184212" cy="34607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5136" idx="2"/>
            <a:endCxn id="5124" idx="0"/>
          </p:cNvCxnSpPr>
          <p:nvPr/>
        </p:nvCxnSpPr>
        <p:spPr>
          <a:xfrm rot="5400000">
            <a:off x="4600520" y="4473545"/>
            <a:ext cx="260412" cy="546098"/>
          </a:xfrm>
          <a:prstGeom prst="line">
            <a:avLst/>
          </a:prstGeom>
        </p:spPr>
        <p:style>
          <a:lnRef idx="1">
            <a:schemeClr val="accent1"/>
          </a:lnRef>
          <a:fillRef idx="0">
            <a:schemeClr val="accent1"/>
          </a:fillRef>
          <a:effectRef idx="0">
            <a:schemeClr val="accent1"/>
          </a:effectRef>
          <a:fontRef idx="minor">
            <a:schemeClr val="tx1"/>
          </a:fontRef>
        </p:style>
      </p:cxnSp>
      <p:sp>
        <p:nvSpPr>
          <p:cNvPr id="77" name="Slide Number Placeholder 76"/>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Broken Ministries</a:t>
            </a:r>
            <a:endParaRPr lang="en-US" dirty="0"/>
          </a:p>
        </p:txBody>
      </p:sp>
      <p:sp>
        <p:nvSpPr>
          <p:cNvPr id="3" name="Content Placeholder 2"/>
          <p:cNvSpPr>
            <a:spLocks noGrp="1"/>
          </p:cNvSpPr>
          <p:nvPr>
            <p:ph idx="1"/>
          </p:nvPr>
        </p:nvSpPr>
        <p:spPr>
          <a:xfrm>
            <a:off x="457200" y="1935480"/>
            <a:ext cx="8229600" cy="2941320"/>
          </a:xfrm>
        </p:spPr>
        <p:txBody>
          <a:bodyPr numCol="2">
            <a:noAutofit/>
          </a:bodyPr>
          <a:lstStyle/>
          <a:p>
            <a:pPr>
              <a:buNone/>
            </a:pPr>
            <a:r>
              <a:rPr lang="en-US" sz="1200" dirty="0" smtClean="0">
                <a:latin typeface="Verdana" pitchFamily="34" charset="0"/>
                <a:ea typeface="Verdana" pitchFamily="34" charset="0"/>
                <a:cs typeface="Verdana" pitchFamily="34" charset="0"/>
              </a:rPr>
              <a:t>1. As a set of lay ministries, we must absolutely honor and follow our pastors (many of us may come from other churches)</a:t>
            </a:r>
          </a:p>
          <a:p>
            <a:pPr>
              <a:buNone/>
            </a:pPr>
            <a:r>
              <a:rPr lang="en-US" sz="1200" dirty="0" smtClean="0">
                <a:latin typeface="Verdana" pitchFamily="34" charset="0"/>
                <a:ea typeface="Verdana" pitchFamily="34" charset="0"/>
                <a:cs typeface="Verdana" pitchFamily="34" charset="0"/>
              </a:rPr>
              <a:t>2. There should be a general leader for a small number of people. This group should focus on a general purpose. </a:t>
            </a:r>
          </a:p>
          <a:p>
            <a:pPr>
              <a:buNone/>
            </a:pPr>
            <a:r>
              <a:rPr lang="en-US" sz="1200" dirty="0" smtClean="0">
                <a:latin typeface="Verdana" pitchFamily="34" charset="0"/>
                <a:ea typeface="Verdana" pitchFamily="34" charset="0"/>
                <a:cs typeface="Verdana" pitchFamily="34" charset="0"/>
              </a:rPr>
              <a:t>3. Each group should have a heart of community, having high respect and love for each other. </a:t>
            </a:r>
            <a:r>
              <a:rPr lang="en-US" sz="1200" b="1" dirty="0" smtClean="0">
                <a:latin typeface="Verdana" pitchFamily="34" charset="0"/>
                <a:ea typeface="Verdana" pitchFamily="34" charset="0"/>
                <a:cs typeface="Verdana" pitchFamily="34" charset="0"/>
              </a:rPr>
              <a:t>Open communication and ability to communicate is an absolute must.</a:t>
            </a:r>
          </a:p>
          <a:p>
            <a:pPr>
              <a:buNone/>
            </a:pPr>
            <a:r>
              <a:rPr lang="en-US" sz="1200" dirty="0" smtClean="0">
                <a:latin typeface="Verdana" pitchFamily="34" charset="0"/>
                <a:ea typeface="Verdana" pitchFamily="34" charset="0"/>
                <a:cs typeface="Verdana" pitchFamily="34" charset="0"/>
              </a:rPr>
              <a:t>4. Every general leader should, for the most part, be a peer and minister as God calls them. (That is, even if the general leader is missing, the team should be able to continue without loss). The goal is not to be a leader, but a servant to others. Members of Broken Ministries will focus on people from their own contexts while they strive to serve the local churches and its pastors.</a:t>
            </a:r>
          </a:p>
          <a:p>
            <a:pPr>
              <a:buNone/>
            </a:pPr>
            <a:r>
              <a:rPr lang="en-US" sz="1200" dirty="0" smtClean="0">
                <a:latin typeface="Verdana" pitchFamily="34" charset="0"/>
                <a:ea typeface="Verdana" pitchFamily="34" charset="0"/>
                <a:cs typeface="Verdana" pitchFamily="34" charset="0"/>
              </a:rPr>
              <a:t>5. One should develop their ministry in his/her </a:t>
            </a:r>
            <a:r>
              <a:rPr lang="en-US" sz="1200" b="1" dirty="0" smtClean="0">
                <a:latin typeface="Verdana" pitchFamily="34" charset="0"/>
                <a:ea typeface="Verdana" pitchFamily="34" charset="0"/>
                <a:cs typeface="Verdana" pitchFamily="34" charset="0"/>
              </a:rPr>
              <a:t>own context</a:t>
            </a:r>
            <a:r>
              <a:rPr lang="en-US" sz="1200" dirty="0" smtClean="0">
                <a:latin typeface="Verdana" pitchFamily="34" charset="0"/>
                <a:ea typeface="Verdana" pitchFamily="34" charset="0"/>
                <a:cs typeface="Verdana" pitchFamily="34" charset="0"/>
              </a:rPr>
              <a:t> as God leads him/her. One may start alone, but eventually find others with the same heart and further develop the ministry.</a:t>
            </a:r>
          </a:p>
          <a:p>
            <a:pPr>
              <a:buNone/>
            </a:pPr>
            <a:r>
              <a:rPr lang="en-US" sz="1200" dirty="0" smtClean="0">
                <a:latin typeface="Verdana" pitchFamily="34" charset="0"/>
                <a:ea typeface="Verdana" pitchFamily="34" charset="0"/>
                <a:cs typeface="Verdana" pitchFamily="34" charset="0"/>
              </a:rPr>
              <a:t>6. As new members come, they may not know where to insert themselves, or if they want to get involved at all. Give them time and assimilate into our community and love them as the are. When ready, they can join existing ministries or start new ones as God prompts them. </a:t>
            </a:r>
            <a:r>
              <a:rPr lang="en-US" sz="1200" b="1" dirty="0" smtClean="0">
                <a:latin typeface="Verdana" pitchFamily="34" charset="0"/>
                <a:ea typeface="Verdana" pitchFamily="34" charset="0"/>
                <a:cs typeface="Verdana" pitchFamily="34" charset="0"/>
              </a:rPr>
              <a:t>Help them to fit in and be part of the community.</a:t>
            </a:r>
            <a:endParaRPr lang="en-US" sz="1200" b="1" dirty="0">
              <a:latin typeface="Verdana" pitchFamily="34" charset="0"/>
              <a:ea typeface="Verdana" pitchFamily="34" charset="0"/>
              <a:cs typeface="Verdana"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11265" name="Picture 1"/>
          <p:cNvPicPr>
            <a:picLocks noChangeAspect="1" noChangeArrowheads="1"/>
          </p:cNvPicPr>
          <p:nvPr/>
        </p:nvPicPr>
        <p:blipFill>
          <a:blip r:embed="rId2" cstate="print"/>
          <a:srcRect/>
          <a:stretch>
            <a:fillRect/>
          </a:stretch>
        </p:blipFill>
        <p:spPr bwMode="auto">
          <a:xfrm>
            <a:off x="228600" y="4862397"/>
            <a:ext cx="3973512" cy="1995603"/>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474</TotalTime>
  <Words>1749</Words>
  <Application>Microsoft Office PowerPoint</Application>
  <PresentationFormat>On-screen Show (4:3)</PresentationFormat>
  <Paragraphs>156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Introduction to Broken Ministries</vt:lpstr>
      <vt:lpstr>What is Broken Ministries</vt:lpstr>
      <vt:lpstr>Vision of the Broken Ministries</vt:lpstr>
      <vt:lpstr>Who are the Broken?</vt:lpstr>
      <vt:lpstr>Why we love others</vt:lpstr>
      <vt:lpstr>Why is it called Broken</vt:lpstr>
      <vt:lpstr>What is the meaning of the logo</vt:lpstr>
      <vt:lpstr>Structure of Broken Ministries</vt:lpstr>
      <vt:lpstr>Structure of Broken Ministries</vt:lpstr>
      <vt:lpstr>Functions of a Small (Peer) Group</vt:lpstr>
      <vt:lpstr>Character of General Leaders</vt:lpstr>
      <vt:lpstr>Mindset of a Fisherman</vt:lpstr>
      <vt:lpstr>Examples of Ministries for Social Justice</vt:lpstr>
      <vt:lpstr>Why a Ministry of Lay People?</vt:lpstr>
      <vt:lpstr>Where are we going? (Long-run)</vt:lpstr>
      <vt:lpstr>Our Initial Goal</vt:lpstr>
      <vt:lpstr>First Step</vt:lpstr>
      <vt:lpstr>How did this ministry come about?</vt:lpstr>
      <vt:lpstr>Communion</vt:lpstr>
      <vt:lpstr>Notes</vt:lpstr>
      <vt:lpstr>Extra notes: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Broken Ministries</dc:title>
  <dc:creator>Sangmaster</dc:creator>
  <cp:lastModifiedBy>Sang Won Sur</cp:lastModifiedBy>
  <cp:revision>145</cp:revision>
  <dcterms:created xsi:type="dcterms:W3CDTF">2006-08-16T00:00:00Z</dcterms:created>
  <dcterms:modified xsi:type="dcterms:W3CDTF">2010-10-25T01:09:06Z</dcterms:modified>
</cp:coreProperties>
</file>